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9" r:id="rId2"/>
    <p:sldId id="256" r:id="rId3"/>
    <p:sldId id="270" r:id="rId4"/>
    <p:sldId id="266" r:id="rId5"/>
    <p:sldId id="267" r:id="rId6"/>
    <p:sldId id="268" r:id="rId7"/>
    <p:sldId id="269" r:id="rId8"/>
    <p:sldId id="276" r:id="rId9"/>
    <p:sldId id="257" r:id="rId10"/>
    <p:sldId id="258" r:id="rId11"/>
    <p:sldId id="271" r:id="rId12"/>
    <p:sldId id="275" r:id="rId13"/>
    <p:sldId id="260" r:id="rId14"/>
    <p:sldId id="261" r:id="rId15"/>
    <p:sldId id="263" r:id="rId16"/>
    <p:sldId id="273" r:id="rId17"/>
    <p:sldId id="274" r:id="rId18"/>
    <p:sldId id="264" r:id="rId19"/>
    <p:sldId id="272" r:id="rId20"/>
    <p:sldId id="265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0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76"/>
    <p:restoredTop sz="94666"/>
  </p:normalViewPr>
  <p:slideViewPr>
    <p:cSldViewPr snapToGrid="0" snapToObjects="1">
      <p:cViewPr>
        <p:scale>
          <a:sx n="110" d="100"/>
          <a:sy n="110" d="100"/>
        </p:scale>
        <p:origin x="144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7ABBD4-4DBA-F446-BD08-96465880D08B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285C0B45-6B8E-8142-B232-BAF3209EDA11}">
      <dgm:prSet phldrT="[Text]"/>
      <dgm:spPr>
        <a:solidFill>
          <a:schemeClr val="accent6">
            <a:lumMod val="60000"/>
            <a:lumOff val="40000"/>
          </a:schemeClr>
        </a:solidFill>
        <a:ln>
          <a:solidFill>
            <a:schemeClr val="accent6">
              <a:lumMod val="75000"/>
            </a:schemeClr>
          </a:solidFill>
        </a:ln>
      </dgm:spPr>
      <dgm:t>
        <a:bodyPr/>
        <a:lstStyle/>
        <a:p>
          <a:r>
            <a:rPr lang="en-US" dirty="0" smtClean="0"/>
            <a:t>Reset Function</a:t>
          </a:r>
          <a:endParaRPr lang="en-US" dirty="0"/>
        </a:p>
      </dgm:t>
    </dgm:pt>
    <dgm:pt modelId="{D58AD890-B515-F241-B47F-253925415E93}" type="parTrans" cxnId="{81F0CA4B-FB6F-8140-BE32-67A3297E88AF}">
      <dgm:prSet/>
      <dgm:spPr/>
      <dgm:t>
        <a:bodyPr/>
        <a:lstStyle/>
        <a:p>
          <a:endParaRPr lang="en-US"/>
        </a:p>
      </dgm:t>
    </dgm:pt>
    <dgm:pt modelId="{DF56FFB9-FBC8-B348-AF5F-93238BC4CF8D}" type="sibTrans" cxnId="{81F0CA4B-FB6F-8140-BE32-67A3297E88AF}">
      <dgm:prSet/>
      <dgm:spPr/>
      <dgm:t>
        <a:bodyPr/>
        <a:lstStyle/>
        <a:p>
          <a:endParaRPr lang="en-US"/>
        </a:p>
      </dgm:t>
    </dgm:pt>
    <dgm:pt modelId="{D83EF741-C2A3-2946-8C30-418D4566FCE4}">
      <dgm:prSet phldrT="[Text]"/>
      <dgm:spPr>
        <a:solidFill>
          <a:schemeClr val="accent6">
            <a:lumMod val="60000"/>
            <a:lumOff val="40000"/>
          </a:schemeClr>
        </a:solidFill>
        <a:ln>
          <a:solidFill>
            <a:schemeClr val="accent6">
              <a:lumMod val="75000"/>
            </a:schemeClr>
          </a:solidFill>
        </a:ln>
      </dgm:spPr>
      <dgm:t>
        <a:bodyPr/>
        <a:lstStyle/>
        <a:p>
          <a:r>
            <a:rPr lang="en-US" dirty="0" smtClean="0"/>
            <a:t>Easy Initializer</a:t>
          </a:r>
          <a:endParaRPr lang="en-US" dirty="0"/>
        </a:p>
      </dgm:t>
    </dgm:pt>
    <dgm:pt modelId="{58279027-43E0-CB4F-B511-02266414E061}" type="parTrans" cxnId="{C1747A01-9755-A548-B2B1-FACD7E9BF4B8}">
      <dgm:prSet/>
      <dgm:spPr/>
      <dgm:t>
        <a:bodyPr/>
        <a:lstStyle/>
        <a:p>
          <a:endParaRPr lang="en-US"/>
        </a:p>
      </dgm:t>
    </dgm:pt>
    <dgm:pt modelId="{394CAFB2-AE33-704D-A48A-7A90E259229E}" type="sibTrans" cxnId="{C1747A01-9755-A548-B2B1-FACD7E9BF4B8}">
      <dgm:prSet/>
      <dgm:spPr/>
      <dgm:t>
        <a:bodyPr/>
        <a:lstStyle/>
        <a:p>
          <a:endParaRPr lang="en-US"/>
        </a:p>
      </dgm:t>
    </dgm:pt>
    <dgm:pt modelId="{C79C15CE-6660-4547-BDC5-CB986E1792C5}">
      <dgm:prSet phldrT="[Text]"/>
      <dgm:spPr/>
      <dgm:t>
        <a:bodyPr/>
        <a:lstStyle/>
        <a:p>
          <a:r>
            <a:rPr lang="en-US" dirty="0" smtClean="0"/>
            <a:t>Direct Deploy</a:t>
          </a:r>
          <a:endParaRPr lang="en-US" dirty="0"/>
        </a:p>
      </dgm:t>
    </dgm:pt>
    <dgm:pt modelId="{1059DBBD-6146-0C47-BB0D-2AFAD4A28667}" type="parTrans" cxnId="{5C37166A-DFF3-974C-8BFF-9528F2BBC1D8}">
      <dgm:prSet/>
      <dgm:spPr/>
      <dgm:t>
        <a:bodyPr/>
        <a:lstStyle/>
        <a:p>
          <a:endParaRPr lang="en-US"/>
        </a:p>
      </dgm:t>
    </dgm:pt>
    <dgm:pt modelId="{E5A74449-8D2A-4146-B46C-DF9028A8B08D}" type="sibTrans" cxnId="{5C37166A-DFF3-974C-8BFF-9528F2BBC1D8}">
      <dgm:prSet/>
      <dgm:spPr/>
      <dgm:t>
        <a:bodyPr/>
        <a:lstStyle/>
        <a:p>
          <a:endParaRPr lang="en-US"/>
        </a:p>
      </dgm:t>
    </dgm:pt>
    <dgm:pt modelId="{75A87325-7AEF-3241-A1B7-BA5C41F933FA}">
      <dgm:prSet phldrT="[Text]"/>
      <dgm:spPr/>
      <dgm:t>
        <a:bodyPr/>
        <a:lstStyle/>
        <a:p>
          <a:r>
            <a:rPr lang="en-US" dirty="0" smtClean="0"/>
            <a:t>Iteration Counter</a:t>
          </a:r>
          <a:endParaRPr lang="en-US" dirty="0"/>
        </a:p>
      </dgm:t>
    </dgm:pt>
    <dgm:pt modelId="{6161AAE2-9BAE-D143-81F4-2B1BFFE6DDB5}" type="parTrans" cxnId="{CD1E1659-BED2-7749-8202-6174B5534B5E}">
      <dgm:prSet/>
      <dgm:spPr/>
      <dgm:t>
        <a:bodyPr/>
        <a:lstStyle/>
        <a:p>
          <a:endParaRPr lang="en-US"/>
        </a:p>
      </dgm:t>
    </dgm:pt>
    <dgm:pt modelId="{1C82C3CD-D46E-3542-B94A-E5FA0A148C7E}" type="sibTrans" cxnId="{CD1E1659-BED2-7749-8202-6174B5534B5E}">
      <dgm:prSet/>
      <dgm:spPr/>
      <dgm:t>
        <a:bodyPr/>
        <a:lstStyle/>
        <a:p>
          <a:endParaRPr lang="en-US"/>
        </a:p>
      </dgm:t>
    </dgm:pt>
    <dgm:pt modelId="{F245EA15-6294-734C-8F6A-0FA408E04EB8}" type="pres">
      <dgm:prSet presAssocID="{9F7ABBD4-4DBA-F446-BD08-96465880D08B}" presName="Name0" presStyleCnt="0">
        <dgm:presLayoutVars>
          <dgm:dir/>
          <dgm:resizeHandles val="exact"/>
        </dgm:presLayoutVars>
      </dgm:prSet>
      <dgm:spPr/>
    </dgm:pt>
    <dgm:pt modelId="{12DD9C97-69E9-E644-B559-50B15BFA4FD7}" type="pres">
      <dgm:prSet presAssocID="{285C0B45-6B8E-8142-B232-BAF3209EDA11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7E259A-9504-3A41-9C4E-A99B669C4118}" type="pres">
      <dgm:prSet presAssocID="{DF56FFB9-FBC8-B348-AF5F-93238BC4CF8D}" presName="sibTrans" presStyleLbl="sibTrans2D1" presStyleIdx="0" presStyleCnt="3"/>
      <dgm:spPr/>
    </dgm:pt>
    <dgm:pt modelId="{63FB0049-23D2-784D-A7E8-B4FD9A7F2261}" type="pres">
      <dgm:prSet presAssocID="{DF56FFB9-FBC8-B348-AF5F-93238BC4CF8D}" presName="connectorText" presStyleLbl="sibTrans2D1" presStyleIdx="0" presStyleCnt="3"/>
      <dgm:spPr/>
    </dgm:pt>
    <dgm:pt modelId="{B05055D4-A3B0-A14F-ACBC-F1EA59F51128}" type="pres">
      <dgm:prSet presAssocID="{D83EF741-C2A3-2946-8C30-418D4566FCE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BB0F9E-CED6-6546-A781-730C2B21166C}" type="pres">
      <dgm:prSet presAssocID="{394CAFB2-AE33-704D-A48A-7A90E259229E}" presName="sibTrans" presStyleLbl="sibTrans2D1" presStyleIdx="1" presStyleCnt="3"/>
      <dgm:spPr/>
    </dgm:pt>
    <dgm:pt modelId="{CCC056B3-476F-844C-AF34-CB278496AD45}" type="pres">
      <dgm:prSet presAssocID="{394CAFB2-AE33-704D-A48A-7A90E259229E}" presName="connectorText" presStyleLbl="sibTrans2D1" presStyleIdx="1" presStyleCnt="3"/>
      <dgm:spPr/>
    </dgm:pt>
    <dgm:pt modelId="{03C3A890-4AB9-A842-9AC3-7F2E97DAAAE8}" type="pres">
      <dgm:prSet presAssocID="{75A87325-7AEF-3241-A1B7-BA5C41F933FA}" presName="node" presStyleLbl="node1" presStyleIdx="2" presStyleCnt="4">
        <dgm:presLayoutVars>
          <dgm:bulletEnabled val="1"/>
        </dgm:presLayoutVars>
      </dgm:prSet>
      <dgm:spPr/>
    </dgm:pt>
    <dgm:pt modelId="{CB076EDA-AA12-B64F-AF9B-430CEF0A4C73}" type="pres">
      <dgm:prSet presAssocID="{1C82C3CD-D46E-3542-B94A-E5FA0A148C7E}" presName="sibTrans" presStyleLbl="sibTrans2D1" presStyleIdx="2" presStyleCnt="3"/>
      <dgm:spPr/>
    </dgm:pt>
    <dgm:pt modelId="{1E50A11C-F87D-F54C-A7DD-A996677915AA}" type="pres">
      <dgm:prSet presAssocID="{1C82C3CD-D46E-3542-B94A-E5FA0A148C7E}" presName="connectorText" presStyleLbl="sibTrans2D1" presStyleIdx="2" presStyleCnt="3"/>
      <dgm:spPr/>
    </dgm:pt>
    <dgm:pt modelId="{4AB693E2-29AB-764F-837B-E5AF434811BF}" type="pres">
      <dgm:prSet presAssocID="{C79C15CE-6660-4547-BDC5-CB986E1792C5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EF9B7FC-FC86-6348-A219-94BD546C4F6F}" type="presOf" srcId="{9F7ABBD4-4DBA-F446-BD08-96465880D08B}" destId="{F245EA15-6294-734C-8F6A-0FA408E04EB8}" srcOrd="0" destOrd="0" presId="urn:microsoft.com/office/officeart/2005/8/layout/process1"/>
    <dgm:cxn modelId="{A9456650-854E-154F-A8E0-8135540DE6DD}" type="presOf" srcId="{D83EF741-C2A3-2946-8C30-418D4566FCE4}" destId="{B05055D4-A3B0-A14F-ACBC-F1EA59F51128}" srcOrd="0" destOrd="0" presId="urn:microsoft.com/office/officeart/2005/8/layout/process1"/>
    <dgm:cxn modelId="{A937AC13-0019-A042-9D57-D6A08BD12F4C}" type="presOf" srcId="{1C82C3CD-D46E-3542-B94A-E5FA0A148C7E}" destId="{1E50A11C-F87D-F54C-A7DD-A996677915AA}" srcOrd="1" destOrd="0" presId="urn:microsoft.com/office/officeart/2005/8/layout/process1"/>
    <dgm:cxn modelId="{BE05DA08-C98E-6345-B3C0-519D5FDF2418}" type="presOf" srcId="{1C82C3CD-D46E-3542-B94A-E5FA0A148C7E}" destId="{CB076EDA-AA12-B64F-AF9B-430CEF0A4C73}" srcOrd="0" destOrd="0" presId="urn:microsoft.com/office/officeart/2005/8/layout/process1"/>
    <dgm:cxn modelId="{C1747A01-9755-A548-B2B1-FACD7E9BF4B8}" srcId="{9F7ABBD4-4DBA-F446-BD08-96465880D08B}" destId="{D83EF741-C2A3-2946-8C30-418D4566FCE4}" srcOrd="1" destOrd="0" parTransId="{58279027-43E0-CB4F-B511-02266414E061}" sibTransId="{394CAFB2-AE33-704D-A48A-7A90E259229E}"/>
    <dgm:cxn modelId="{3599F35E-7C0D-074B-8A96-C96E09FB311D}" type="presOf" srcId="{C79C15CE-6660-4547-BDC5-CB986E1792C5}" destId="{4AB693E2-29AB-764F-837B-E5AF434811BF}" srcOrd="0" destOrd="0" presId="urn:microsoft.com/office/officeart/2005/8/layout/process1"/>
    <dgm:cxn modelId="{C3D17FDC-1951-3D4D-AE26-4DA5C9992D52}" type="presOf" srcId="{DF56FFB9-FBC8-B348-AF5F-93238BC4CF8D}" destId="{597E259A-9504-3A41-9C4E-A99B669C4118}" srcOrd="0" destOrd="0" presId="urn:microsoft.com/office/officeart/2005/8/layout/process1"/>
    <dgm:cxn modelId="{346E613B-AF69-4543-B181-5E667BC56607}" type="presOf" srcId="{394CAFB2-AE33-704D-A48A-7A90E259229E}" destId="{CCC056B3-476F-844C-AF34-CB278496AD45}" srcOrd="1" destOrd="0" presId="urn:microsoft.com/office/officeart/2005/8/layout/process1"/>
    <dgm:cxn modelId="{5C37166A-DFF3-974C-8BFF-9528F2BBC1D8}" srcId="{9F7ABBD4-4DBA-F446-BD08-96465880D08B}" destId="{C79C15CE-6660-4547-BDC5-CB986E1792C5}" srcOrd="3" destOrd="0" parTransId="{1059DBBD-6146-0C47-BB0D-2AFAD4A28667}" sibTransId="{E5A74449-8D2A-4146-B46C-DF9028A8B08D}"/>
    <dgm:cxn modelId="{78462DEB-5C17-5A47-94E3-0081554AD792}" type="presOf" srcId="{285C0B45-6B8E-8142-B232-BAF3209EDA11}" destId="{12DD9C97-69E9-E644-B559-50B15BFA4FD7}" srcOrd="0" destOrd="0" presId="urn:microsoft.com/office/officeart/2005/8/layout/process1"/>
    <dgm:cxn modelId="{9BB9A01F-9C29-F74A-83F9-94BA5E2CF179}" type="presOf" srcId="{DF56FFB9-FBC8-B348-AF5F-93238BC4CF8D}" destId="{63FB0049-23D2-784D-A7E8-B4FD9A7F2261}" srcOrd="1" destOrd="0" presId="urn:microsoft.com/office/officeart/2005/8/layout/process1"/>
    <dgm:cxn modelId="{81F0CA4B-FB6F-8140-BE32-67A3297E88AF}" srcId="{9F7ABBD4-4DBA-F446-BD08-96465880D08B}" destId="{285C0B45-6B8E-8142-B232-BAF3209EDA11}" srcOrd="0" destOrd="0" parTransId="{D58AD890-B515-F241-B47F-253925415E93}" sibTransId="{DF56FFB9-FBC8-B348-AF5F-93238BC4CF8D}"/>
    <dgm:cxn modelId="{CD1E1659-BED2-7749-8202-6174B5534B5E}" srcId="{9F7ABBD4-4DBA-F446-BD08-96465880D08B}" destId="{75A87325-7AEF-3241-A1B7-BA5C41F933FA}" srcOrd="2" destOrd="0" parTransId="{6161AAE2-9BAE-D143-81F4-2B1BFFE6DDB5}" sibTransId="{1C82C3CD-D46E-3542-B94A-E5FA0A148C7E}"/>
    <dgm:cxn modelId="{2828B34E-8D4D-F748-AEE4-EB1656A76EB2}" type="presOf" srcId="{75A87325-7AEF-3241-A1B7-BA5C41F933FA}" destId="{03C3A890-4AB9-A842-9AC3-7F2E97DAAAE8}" srcOrd="0" destOrd="0" presId="urn:microsoft.com/office/officeart/2005/8/layout/process1"/>
    <dgm:cxn modelId="{43DA8232-FE1A-D341-A3CD-8C9D6383B4B2}" type="presOf" srcId="{394CAFB2-AE33-704D-A48A-7A90E259229E}" destId="{A7BB0F9E-CED6-6546-A781-730C2B21166C}" srcOrd="0" destOrd="0" presId="urn:microsoft.com/office/officeart/2005/8/layout/process1"/>
    <dgm:cxn modelId="{D59007A3-30B2-614B-8E1E-D0561C6F85D7}" type="presParOf" srcId="{F245EA15-6294-734C-8F6A-0FA408E04EB8}" destId="{12DD9C97-69E9-E644-B559-50B15BFA4FD7}" srcOrd="0" destOrd="0" presId="urn:microsoft.com/office/officeart/2005/8/layout/process1"/>
    <dgm:cxn modelId="{50A8A021-1A1A-C948-9B97-B98FE5F4570D}" type="presParOf" srcId="{F245EA15-6294-734C-8F6A-0FA408E04EB8}" destId="{597E259A-9504-3A41-9C4E-A99B669C4118}" srcOrd="1" destOrd="0" presId="urn:microsoft.com/office/officeart/2005/8/layout/process1"/>
    <dgm:cxn modelId="{FA70FD1D-D364-F04B-A54B-EFC3323993DE}" type="presParOf" srcId="{597E259A-9504-3A41-9C4E-A99B669C4118}" destId="{63FB0049-23D2-784D-A7E8-B4FD9A7F2261}" srcOrd="0" destOrd="0" presId="urn:microsoft.com/office/officeart/2005/8/layout/process1"/>
    <dgm:cxn modelId="{EDF4C75D-ED36-954F-BE01-5E3CBF1997CF}" type="presParOf" srcId="{F245EA15-6294-734C-8F6A-0FA408E04EB8}" destId="{B05055D4-A3B0-A14F-ACBC-F1EA59F51128}" srcOrd="2" destOrd="0" presId="urn:microsoft.com/office/officeart/2005/8/layout/process1"/>
    <dgm:cxn modelId="{504FC9DE-C7B3-224F-AB7B-5E71FF42ECE8}" type="presParOf" srcId="{F245EA15-6294-734C-8F6A-0FA408E04EB8}" destId="{A7BB0F9E-CED6-6546-A781-730C2B21166C}" srcOrd="3" destOrd="0" presId="urn:microsoft.com/office/officeart/2005/8/layout/process1"/>
    <dgm:cxn modelId="{6521C96B-EC7F-3F45-A347-E7C6B41DD13F}" type="presParOf" srcId="{A7BB0F9E-CED6-6546-A781-730C2B21166C}" destId="{CCC056B3-476F-844C-AF34-CB278496AD45}" srcOrd="0" destOrd="0" presId="urn:microsoft.com/office/officeart/2005/8/layout/process1"/>
    <dgm:cxn modelId="{A7AFC207-3F4E-4445-AA70-1C790F156F94}" type="presParOf" srcId="{F245EA15-6294-734C-8F6A-0FA408E04EB8}" destId="{03C3A890-4AB9-A842-9AC3-7F2E97DAAAE8}" srcOrd="4" destOrd="0" presId="urn:microsoft.com/office/officeart/2005/8/layout/process1"/>
    <dgm:cxn modelId="{DB5CF358-46F9-5B49-B720-25D2738FF00D}" type="presParOf" srcId="{F245EA15-6294-734C-8F6A-0FA408E04EB8}" destId="{CB076EDA-AA12-B64F-AF9B-430CEF0A4C73}" srcOrd="5" destOrd="0" presId="urn:microsoft.com/office/officeart/2005/8/layout/process1"/>
    <dgm:cxn modelId="{95DC5F9D-698D-6944-B399-AD8C3E64B7E1}" type="presParOf" srcId="{CB076EDA-AA12-B64F-AF9B-430CEF0A4C73}" destId="{1E50A11C-F87D-F54C-A7DD-A996677915AA}" srcOrd="0" destOrd="0" presId="urn:microsoft.com/office/officeart/2005/8/layout/process1"/>
    <dgm:cxn modelId="{AED6DD7B-9ADF-B341-818B-6971BE73D6A3}" type="presParOf" srcId="{F245EA15-6294-734C-8F6A-0FA408E04EB8}" destId="{4AB693E2-29AB-764F-837B-E5AF434811B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DD9C97-69E9-E644-B559-50B15BFA4FD7}">
      <dsp:nvSpPr>
        <dsp:cNvPr id="0" name=""/>
        <dsp:cNvSpPr/>
      </dsp:nvSpPr>
      <dsp:spPr>
        <a:xfrm>
          <a:off x="3571" y="2240822"/>
          <a:ext cx="1561703" cy="937021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</a:schemeClr>
        </a:solidFill>
        <a:ln>
          <a:solidFill>
            <a:schemeClr val="accent6">
              <a:lumMod val="75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Reset Function</a:t>
          </a:r>
          <a:endParaRPr lang="en-US" sz="2400" kern="1200" dirty="0"/>
        </a:p>
      </dsp:txBody>
      <dsp:txXfrm>
        <a:off x="31015" y="2268266"/>
        <a:ext cx="1506815" cy="882133"/>
      </dsp:txXfrm>
    </dsp:sp>
    <dsp:sp modelId="{597E259A-9504-3A41-9C4E-A99B669C4118}">
      <dsp:nvSpPr>
        <dsp:cNvPr id="0" name=""/>
        <dsp:cNvSpPr/>
      </dsp:nvSpPr>
      <dsp:spPr>
        <a:xfrm>
          <a:off x="1721445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1721445" y="2593142"/>
        <a:ext cx="231757" cy="232382"/>
      </dsp:txXfrm>
    </dsp:sp>
    <dsp:sp modelId="{B05055D4-A3B0-A14F-ACBC-F1EA59F51128}">
      <dsp:nvSpPr>
        <dsp:cNvPr id="0" name=""/>
        <dsp:cNvSpPr/>
      </dsp:nvSpPr>
      <dsp:spPr>
        <a:xfrm>
          <a:off x="2189956" y="2240822"/>
          <a:ext cx="1561703" cy="937021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</a:schemeClr>
        </a:solidFill>
        <a:ln>
          <a:solidFill>
            <a:schemeClr val="accent6">
              <a:lumMod val="75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Easy Initializer</a:t>
          </a:r>
          <a:endParaRPr lang="en-US" sz="2400" kern="1200" dirty="0"/>
        </a:p>
      </dsp:txBody>
      <dsp:txXfrm>
        <a:off x="2217400" y="2268266"/>
        <a:ext cx="1506815" cy="882133"/>
      </dsp:txXfrm>
    </dsp:sp>
    <dsp:sp modelId="{A7BB0F9E-CED6-6546-A781-730C2B21166C}">
      <dsp:nvSpPr>
        <dsp:cNvPr id="0" name=""/>
        <dsp:cNvSpPr/>
      </dsp:nvSpPr>
      <dsp:spPr>
        <a:xfrm>
          <a:off x="3907829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3907829" y="2593142"/>
        <a:ext cx="231757" cy="232382"/>
      </dsp:txXfrm>
    </dsp:sp>
    <dsp:sp modelId="{03C3A890-4AB9-A842-9AC3-7F2E97DAAAE8}">
      <dsp:nvSpPr>
        <dsp:cNvPr id="0" name=""/>
        <dsp:cNvSpPr/>
      </dsp:nvSpPr>
      <dsp:spPr>
        <a:xfrm>
          <a:off x="4376340" y="2240822"/>
          <a:ext cx="1561703" cy="9370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Iteration Counter</a:t>
          </a:r>
          <a:endParaRPr lang="en-US" sz="2400" kern="1200" dirty="0"/>
        </a:p>
      </dsp:txBody>
      <dsp:txXfrm>
        <a:off x="4403784" y="2268266"/>
        <a:ext cx="1506815" cy="882133"/>
      </dsp:txXfrm>
    </dsp:sp>
    <dsp:sp modelId="{CB076EDA-AA12-B64F-AF9B-430CEF0A4C73}">
      <dsp:nvSpPr>
        <dsp:cNvPr id="0" name=""/>
        <dsp:cNvSpPr/>
      </dsp:nvSpPr>
      <dsp:spPr>
        <a:xfrm>
          <a:off x="6094214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6094214" y="2593142"/>
        <a:ext cx="231757" cy="232382"/>
      </dsp:txXfrm>
    </dsp:sp>
    <dsp:sp modelId="{4AB693E2-29AB-764F-837B-E5AF434811BF}">
      <dsp:nvSpPr>
        <dsp:cNvPr id="0" name=""/>
        <dsp:cNvSpPr/>
      </dsp:nvSpPr>
      <dsp:spPr>
        <a:xfrm>
          <a:off x="6562724" y="2240822"/>
          <a:ext cx="1561703" cy="9370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Direct Deploy</a:t>
          </a:r>
          <a:endParaRPr lang="en-US" sz="2400" kern="1200" dirty="0"/>
        </a:p>
      </dsp:txBody>
      <dsp:txXfrm>
        <a:off x="6590168" y="2268266"/>
        <a:ext cx="1506815" cy="8821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E9E68-585A-4046-B963-A4B4C50542A0}" type="datetimeFigureOut">
              <a:rPr lang="en-US" smtClean="0"/>
              <a:t>7/25/17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C1EB73-E839-3E47-82A3-EA3DA5421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43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1EB73-E839-3E47-82A3-EA3DA5421D6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655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</a:t>
            </a:r>
            <a:r>
              <a:rPr lang="mr-IN" dirty="0" smtClean="0"/>
              <a:t>’</a:t>
            </a:r>
            <a:r>
              <a:rPr lang="en-US" dirty="0" smtClean="0"/>
              <a:t>s a cellular</a:t>
            </a:r>
            <a:r>
              <a:rPr lang="en-US" baseline="0" dirty="0" smtClean="0"/>
              <a:t> </a:t>
            </a:r>
            <a:r>
              <a:rPr lang="en-US" dirty="0" smtClean="0"/>
              <a:t>automaton</a:t>
            </a:r>
            <a:r>
              <a:rPr lang="en-US" baseline="0" dirty="0" smtClean="0"/>
              <a:t> invented by John Conway in 1970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Cellular automaton is a discrete model studied in several sciences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Consists of a regular grid of cells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Each cell has a finite number of states (like dead/alive)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1EB73-E839-3E47-82A3-EA3DA5421D6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994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- Conway game of life uses the so called </a:t>
            </a:r>
            <a:r>
              <a:rPr lang="en-US" baseline="0" dirty="0" err="1" smtClean="0"/>
              <a:t>moore</a:t>
            </a:r>
            <a:r>
              <a:rPr lang="en-US" baseline="0" dirty="0" smtClean="0"/>
              <a:t> neighborhood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1EB73-E839-3E47-82A3-EA3DA5421D6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85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Blinker:</a:t>
            </a:r>
            <a:r>
              <a:rPr lang="en-US" baseline="0" dirty="0" smtClean="0"/>
              <a:t> 2 cycles</a:t>
            </a:r>
          </a:p>
          <a:p>
            <a:r>
              <a:rPr lang="en-US" baseline="0" dirty="0" err="1" smtClean="0"/>
              <a:t>Bipole</a:t>
            </a:r>
            <a:r>
              <a:rPr lang="en-US" baseline="0" dirty="0" smtClean="0"/>
              <a:t>: 2 cycles</a:t>
            </a:r>
          </a:p>
          <a:p>
            <a:r>
              <a:rPr lang="en-US" baseline="0" dirty="0" err="1" smtClean="0"/>
              <a:t>Oktagon</a:t>
            </a:r>
            <a:r>
              <a:rPr lang="en-US" baseline="0" dirty="0" smtClean="0"/>
              <a:t>: 5 cycles </a:t>
            </a:r>
          </a:p>
          <a:p>
            <a:r>
              <a:rPr lang="en-US" baseline="0" dirty="0" smtClean="0"/>
              <a:t>f-</a:t>
            </a:r>
            <a:r>
              <a:rPr lang="en-US" baseline="0" dirty="0" err="1" smtClean="0"/>
              <a:t>Pentomino</a:t>
            </a:r>
            <a:r>
              <a:rPr lang="en-US" baseline="0" dirty="0" smtClean="0"/>
              <a:t>: chaotic structure, more than 1000 generations chaotic -&gt; results in oscillating state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1EB73-E839-3E47-82A3-EA3DA5421D6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7273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Pulsator</a:t>
            </a:r>
            <a:r>
              <a:rPr lang="en-US" baseline="0" dirty="0" smtClean="0"/>
              <a:t>: 15 cycles</a:t>
            </a:r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1EB73-E839-3E47-82A3-EA3DA5421D6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928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System</a:t>
            </a:r>
            <a:r>
              <a:rPr lang="en-US" baseline="0" dirty="0" smtClean="0"/>
              <a:t> runs at 106.6 </a:t>
            </a:r>
            <a:r>
              <a:rPr lang="en-US" baseline="0" dirty="0" err="1" smtClean="0"/>
              <a:t>Mhz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Output </a:t>
            </a:r>
            <a:r>
              <a:rPr lang="en-US" baseline="0" dirty="0" err="1" smtClean="0"/>
              <a:t>Resoulution</a:t>
            </a:r>
            <a:r>
              <a:rPr lang="en-US" baseline="0" dirty="0" smtClean="0"/>
              <a:t> is fixed to 1280*1024</a:t>
            </a:r>
          </a:p>
          <a:p>
            <a:r>
              <a:rPr lang="en-US" baseline="0" dirty="0" smtClean="0"/>
              <a:t>For Readability and to safe memory I decided to calculate a lattice of 80 * 64 cells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1EB73-E839-3E47-82A3-EA3DA5421D6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5332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Currently</a:t>
            </a:r>
            <a:r>
              <a:rPr lang="en-US" baseline="0" dirty="0" smtClean="0"/>
              <a:t> the process is build up like a loop over all cells:</a:t>
            </a:r>
          </a:p>
          <a:p>
            <a:r>
              <a:rPr lang="en-US" baseline="0" dirty="0" smtClean="0"/>
              <a:t>- Easy to develop and fits requirements</a:t>
            </a:r>
          </a:p>
          <a:p>
            <a:r>
              <a:rPr lang="en-US" baseline="0" dirty="0" smtClean="0"/>
              <a:t>&lt;-&gt; not the fastest possible solution: Divide Grid in </a:t>
            </a:r>
            <a:r>
              <a:rPr lang="en-US" baseline="0" dirty="0" err="1" smtClean="0"/>
              <a:t>subgrids</a:t>
            </a:r>
            <a:r>
              <a:rPr lang="en-US" baseline="0" dirty="0" smtClean="0"/>
              <a:t> and run the loop on them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Needed changes: arbiter needed that controls the ram access and so.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1EB73-E839-3E47-82A3-EA3DA5421D6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585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Calculate</a:t>
            </a:r>
            <a:r>
              <a:rPr lang="en-US" baseline="0" dirty="0" smtClean="0"/>
              <a:t> the state in an combinational circuit and write result for each cell back to memory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1EB73-E839-3E47-82A3-EA3DA5421D6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3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6E000-E5CA-0C41-877E-7F3CE98BD8A6}" type="datetime4">
              <a:rPr lang="en-US" smtClean="0"/>
              <a:t>July 25,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227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ED1DF-ECA6-5C4F-A235-30794876E80F}" type="datetime4">
              <a:rPr lang="en-US" smtClean="0"/>
              <a:t>July 25,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168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A6D52-2B3D-954C-9479-D5C3441A5316}" type="datetime4">
              <a:rPr lang="en-US" smtClean="0"/>
              <a:t>July 25,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09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09C5B-CA5A-6D4D-96FB-A5AB63F8BEB5}" type="datetime4">
              <a:rPr lang="en-US" smtClean="0"/>
              <a:t>July 25,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97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F8ED5-5995-294A-BDBA-432C8EF35003}" type="datetime4">
              <a:rPr lang="en-US" smtClean="0"/>
              <a:t>July 25,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630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86741-B234-154A-A7F5-11D0D0AC2D02}" type="datetime4">
              <a:rPr lang="en-US" smtClean="0"/>
              <a:t>July 25,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492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A15D1-CDCE-C44C-941C-6597B665A919}" type="datetime4">
              <a:rPr lang="en-US" smtClean="0"/>
              <a:t>July 25, 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64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9F8EC-005A-D147-829F-A18A76BA5410}" type="datetime4">
              <a:rPr lang="en-US" smtClean="0"/>
              <a:t>July 25, 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787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49BC4-7146-9343-B0D9-68EB2784EBF7}" type="datetime4">
              <a:rPr lang="en-US" smtClean="0"/>
              <a:t>July 25, 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18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F3015-6F1E-6E42-99E9-FAE0E2D9582D}" type="datetime4">
              <a:rPr lang="en-US" smtClean="0"/>
              <a:t>July 25,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23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FC6A4-09AF-9047-A01D-3032527D6EA6}" type="datetime4">
              <a:rPr lang="en-US" smtClean="0"/>
              <a:t>July 25,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14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7F6D6-AC79-4241-9932-CF306C1A88DA}" type="datetime4">
              <a:rPr lang="en-US" smtClean="0"/>
              <a:t>July 25,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7A2F5C-D66E-154D-BACB-3B5971A088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589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7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4" Type="http://schemas.openxmlformats.org/officeDocument/2006/relationships/image" Target="../media/image2.gif"/><Relationship Id="rId5" Type="http://schemas.openxmlformats.org/officeDocument/2006/relationships/image" Target="../media/image3.gif"/><Relationship Id="rId6" Type="http://schemas.openxmlformats.org/officeDocument/2006/relationships/image" Target="../media/image4.gif"/><Relationship Id="rId7" Type="http://schemas.openxmlformats.org/officeDocument/2006/relationships/image" Target="../media/image5.gif"/><Relationship Id="rId8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Conway’s Game of Life on FPGA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85957" y="49420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92979" y="49420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3852" y="1227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82027-45F5-2945-B2FC-766569B1FD71}" type="datetime4">
              <a:rPr lang="en-US" smtClean="0"/>
              <a:t>July 25, 2017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4498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85960" y="148017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8" y="98718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0" y="148017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85958" y="494206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98718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E67B1-0D99-E244-B742-F6921702560A}" type="datetime4">
              <a:rPr lang="en-US" smtClean="0"/>
              <a:t>July 25, 2017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10</a:t>
            </a:fld>
            <a:endParaRPr lang="en-US"/>
          </a:p>
        </p:txBody>
      </p:sp>
      <p:sp>
        <p:nvSpPr>
          <p:cNvPr id="18" name="Title 1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vid_ex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47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0324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85960" y="148017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8" y="98718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0" y="148017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85958" y="494206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98718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E67B1-0D99-E244-B742-F6921702560A}" type="datetime4">
              <a:rPr lang="en-US" smtClean="0"/>
              <a:t>July 26, 2017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11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471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85960" y="148017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8" y="98718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0" y="148017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85958" y="494206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98718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E67B1-0D99-E244-B742-F6921702560A}" type="datetime4">
              <a:rPr lang="en-US" smtClean="0"/>
              <a:t>July 26, 2017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12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777" y="1590073"/>
            <a:ext cx="10058400" cy="318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13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8937" y="985963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9" y="985963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85961" y="147894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2981" y="147894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832" y="49298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BD0F-A51D-B64A-9272-DDBACF27FAD9}" type="datetime4">
              <a:rPr lang="en-US" smtClean="0"/>
              <a:t>July 25, 2017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13</a:t>
            </a:fld>
            <a:endParaRPr lang="en-US"/>
          </a:p>
        </p:txBody>
      </p:sp>
      <p:sp>
        <p:nvSpPr>
          <p:cNvPr id="18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6000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023" y="0"/>
            <a:ext cx="1039997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478938" y="148017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8936" y="98718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85958" y="148017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2978" y="148017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85957" y="49298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9DA7B-F2D8-A446-8E52-599ACBDBB336}" type="datetime4">
              <a:rPr lang="en-US" smtClean="0"/>
              <a:t>July 25, 2017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9562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Design stupidity?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the automaton could be even faster than it is right now?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78938" y="148017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8936" y="98718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85958" y="148017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476285" y="98596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3307" y="147894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83307" y="197192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2976" y="98596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20B82-95D9-D449-AF6A-D2252C0372D9}" type="datetime4">
              <a:rPr lang="en-US" smtClean="0"/>
              <a:t>July 25, 2017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3976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8938" y="148017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8936" y="98718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85958" y="148017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476285" y="98596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3307" y="147894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83307" y="197192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2976" y="98596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20B82-95D9-D449-AF6A-D2252C0372D9}" type="datetime4">
              <a:rPr lang="en-US" smtClean="0"/>
              <a:t>July 26, 2017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16</a:t>
            </a:fld>
            <a:endParaRPr lang="en-US"/>
          </a:p>
        </p:txBody>
      </p:sp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2286965" y="985962"/>
            <a:ext cx="1751635" cy="1655762"/>
          </a:xfrm>
        </p:spPr>
        <p:txBody>
          <a:bodyPr/>
          <a:lstStyle/>
          <a:p>
            <a:r>
              <a:rPr lang="en-US" dirty="0" smtClean="0"/>
              <a:t>Current</a:t>
            </a:r>
            <a:endParaRPr lang="en-US" dirty="0"/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6858965" y="988076"/>
            <a:ext cx="175163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Possible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2690544" y="3514546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690544" y="4007527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690543" y="3017591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690542" y="4496533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459171" y="1681343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52152" y="1681342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448136" y="1681339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4930736" y="1681339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431893" y="1681339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954556" y="1681339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2690542" y="4953733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690542" y="5440088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2690542" y="2498105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2690542" y="1989221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216245" y="3457333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7216245" y="3950314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216244" y="2960378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7216243" y="4439320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7984872" y="1624130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8477853" y="1624129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8973837" y="1624126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456437" y="1624126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9957594" y="1624126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80257" y="1624126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7216243" y="4896520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216243" y="5382875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7216243" y="2440892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7216243" y="1932008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954556" y="1989221"/>
            <a:ext cx="2477337" cy="3450867"/>
          </a:xfrm>
          <a:prstGeom prst="rect">
            <a:avLst/>
          </a:prstGeom>
          <a:solidFill>
            <a:srgbClr val="C40029">
              <a:alpha val="20000"/>
            </a:srgbClr>
          </a:solidFill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480257" y="1921848"/>
            <a:ext cx="1487622" cy="1535486"/>
          </a:xfrm>
          <a:prstGeom prst="rect">
            <a:avLst/>
          </a:prstGeom>
          <a:solidFill>
            <a:srgbClr val="C40029">
              <a:alpha val="20000"/>
            </a:srgbClr>
          </a:solidFill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8967878" y="1921848"/>
            <a:ext cx="997596" cy="1535486"/>
          </a:xfrm>
          <a:prstGeom prst="rect">
            <a:avLst/>
          </a:prstGeom>
          <a:solidFill>
            <a:srgbClr val="C40029">
              <a:alpha val="20000"/>
            </a:srgbClr>
          </a:solidFill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8967878" y="3466849"/>
            <a:ext cx="997596" cy="1916025"/>
          </a:xfrm>
          <a:prstGeom prst="rect">
            <a:avLst/>
          </a:prstGeom>
          <a:solidFill>
            <a:srgbClr val="C40029">
              <a:alpha val="20000"/>
            </a:srgbClr>
          </a:solidFill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7486215" y="3447380"/>
            <a:ext cx="1487622" cy="1945656"/>
          </a:xfrm>
          <a:prstGeom prst="rect">
            <a:avLst/>
          </a:prstGeom>
          <a:solidFill>
            <a:srgbClr val="C40029">
              <a:alpha val="20000"/>
            </a:srgbClr>
          </a:solidFill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6591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8938" y="148017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8936" y="98718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85958" y="148017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476285" y="98596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3307" y="147894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83307" y="197192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2976" y="98596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20B82-95D9-D449-AF6A-D2252C0372D9}" type="datetime4">
              <a:rPr lang="en-US" smtClean="0"/>
              <a:t>July 26, 2017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17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056621" y="743567"/>
            <a:ext cx="2917785" cy="36670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Combinational Circuit</a:t>
            </a:r>
            <a:endParaRPr lang="en-US" dirty="0"/>
          </a:p>
        </p:txBody>
      </p:sp>
      <p:sp>
        <p:nvSpPr>
          <p:cNvPr id="56" name="Rectangle 55"/>
          <p:cNvSpPr/>
          <p:nvPr/>
        </p:nvSpPr>
        <p:spPr>
          <a:xfrm>
            <a:off x="7064415" y="743567"/>
            <a:ext cx="2917785" cy="36670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6091147" y="1836318"/>
            <a:ext cx="856526" cy="14815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Elbow Connector 37"/>
          <p:cNvCxnSpPr>
            <a:stCxn id="56" idx="2"/>
          </p:cNvCxnSpPr>
          <p:nvPr/>
        </p:nvCxnSpPr>
        <p:spPr>
          <a:xfrm rot="5400000">
            <a:off x="4655530" y="1641772"/>
            <a:ext cx="1098922" cy="6636635"/>
          </a:xfrm>
          <a:prstGeom prst="bentConnector2">
            <a:avLst/>
          </a:prstGeom>
          <a:ln w="1809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>
            <a:endCxn id="3" idx="1"/>
          </p:cNvCxnSpPr>
          <p:nvPr/>
        </p:nvCxnSpPr>
        <p:spPr>
          <a:xfrm rot="5400000" flipH="1" flipV="1">
            <a:off x="1046718" y="3499647"/>
            <a:ext cx="2932451" cy="1087355"/>
          </a:xfrm>
          <a:prstGeom prst="bentConnector2">
            <a:avLst/>
          </a:prstGeom>
          <a:ln w="180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162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Possible Extensions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78938" y="148017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8936" y="98718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476285" y="98596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83307" y="197192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476287" y="1971927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476285" y="147894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83307" y="197192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476285" y="98596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90327" y="1478944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BAF76-2544-7140-90AB-0A3996C33EF0}" type="datetime4">
              <a:rPr lang="en-US" smtClean="0"/>
              <a:t>July 25, 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0974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8938" y="148017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8936" y="98718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476285" y="98596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83307" y="197192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476287" y="1971927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476285" y="147894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83307" y="197192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476285" y="98596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90327" y="1478944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BAF76-2544-7140-90AB-0A3996C33EF0}" type="datetime4">
              <a:rPr lang="en-US" smtClean="0"/>
              <a:t>July 26, 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1104964167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13657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is Conway’s Game of Life?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85961" y="98719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9" y="49420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2980" y="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281E6-122B-5843-99E6-72C090D88822}" type="datetime4">
              <a:rPr lang="en-US" smtClean="0"/>
              <a:t>July 25, 2017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74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Feel free to checkout the project on GitHub: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/johannes5117/ConwayVHDL-Spartan6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478938" y="148017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83307" y="197192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476287" y="1971927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476285" y="1478945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83307" y="197192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969261" y="147894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476283" y="147894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476285" y="197192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83305" y="1971922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980647" y="985959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D6ED-6507-7847-95EB-FA0DF22803A8}" type="datetime4">
              <a:rPr lang="en-US" smtClean="0"/>
              <a:t>July 25, 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3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Images on slide 8 are from Wikipedia:</a:t>
            </a:r>
          </a:p>
          <a:p>
            <a:pPr lvl="1"/>
            <a:r>
              <a:rPr lang="en-US" dirty="0" smtClean="0"/>
              <a:t>https://</a:t>
            </a:r>
            <a:r>
              <a:rPr lang="en-US" dirty="0" err="1" smtClean="0"/>
              <a:t>de.wikipedia.org</a:t>
            </a:r>
            <a:r>
              <a:rPr lang="en-US" dirty="0" smtClean="0"/>
              <a:t>/wiki/</a:t>
            </a:r>
            <a:r>
              <a:rPr lang="en-US" dirty="0" err="1" smtClean="0"/>
              <a:t>Conways_Spiel_des_Lebens</a:t>
            </a:r>
            <a:endParaRPr lang="en-US" dirty="0" smtClean="0"/>
          </a:p>
          <a:p>
            <a:r>
              <a:rPr lang="en-US" dirty="0" smtClean="0"/>
              <a:t>The other images were self-painted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09C5B-CA5A-6D4D-96FB-A5AB63F8BEB5}" type="datetime4">
              <a:rPr lang="en-US" smtClean="0"/>
              <a:t>July 26,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4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85961" y="98719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9" y="49420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2980" y="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281E6-122B-5843-99E6-72C090D88822}" type="datetime4">
              <a:rPr lang="en-US" smtClean="0"/>
              <a:t>July 25, 2017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3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4530918" y="3132592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530918" y="3625573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530917" y="2635637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530916" y="4114579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99545" y="1299389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92526" y="1299388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288510" y="129938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771110" y="129938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272267" y="129938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794930" y="129938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530916" y="4571779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530916" y="5058134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530916" y="2116151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530916" y="1607267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5799424" y="2646983"/>
            <a:ext cx="492981" cy="492981"/>
          </a:xfrm>
          <a:prstGeom prst="rect">
            <a:avLst/>
          </a:prstGeom>
          <a:solidFill>
            <a:srgbClr val="7030A0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6283318" y="2640605"/>
            <a:ext cx="492981" cy="492981"/>
          </a:xfrm>
          <a:prstGeom prst="rect">
            <a:avLst/>
          </a:prstGeom>
          <a:solidFill>
            <a:srgbClr val="7030A0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5302994" y="2646983"/>
            <a:ext cx="492981" cy="492981"/>
          </a:xfrm>
          <a:prstGeom prst="rect">
            <a:avLst/>
          </a:prstGeom>
          <a:solidFill>
            <a:srgbClr val="7030A0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5296958" y="3134580"/>
            <a:ext cx="492981" cy="492981"/>
          </a:xfrm>
          <a:prstGeom prst="rect">
            <a:avLst/>
          </a:prstGeom>
          <a:solidFill>
            <a:srgbClr val="7030A0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5296957" y="3621915"/>
            <a:ext cx="492981" cy="492981"/>
          </a:xfrm>
          <a:prstGeom prst="rect">
            <a:avLst/>
          </a:prstGeom>
          <a:solidFill>
            <a:srgbClr val="7030A0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5800701" y="3623634"/>
            <a:ext cx="492981" cy="492981"/>
          </a:xfrm>
          <a:prstGeom prst="rect">
            <a:avLst/>
          </a:prstGeom>
          <a:solidFill>
            <a:srgbClr val="7030A0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6285921" y="3132592"/>
            <a:ext cx="492981" cy="492981"/>
          </a:xfrm>
          <a:prstGeom prst="rect">
            <a:avLst/>
          </a:prstGeom>
          <a:solidFill>
            <a:srgbClr val="7030A0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6288509" y="3623586"/>
            <a:ext cx="492981" cy="492981"/>
          </a:xfrm>
          <a:prstGeom prst="rect">
            <a:avLst/>
          </a:prstGeom>
          <a:solidFill>
            <a:srgbClr val="7030A0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5795529" y="3137341"/>
            <a:ext cx="492981" cy="492981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6334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85961" y="98719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9" y="49420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2980" y="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281E6-122B-5843-99E6-72C090D88822}" type="datetime4">
              <a:rPr lang="en-US" smtClean="0"/>
              <a:t>July 25, 2017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4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-1802295" y="1214438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Underpopulation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6573078" y="2995432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573078" y="3488413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573077" y="2498477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573076" y="3977419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341705" y="1162229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834686" y="1162228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8297850" y="1162227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8790831" y="1162226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303207" y="116222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837090" y="116222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7349466" y="2498476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297850" y="2995432"/>
            <a:ext cx="492981" cy="492981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853076" y="3496363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845796" y="2502450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8807103" y="3484438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7819778" y="3480463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Subtitle 2"/>
          <p:cNvSpPr>
            <a:spLocks noGrp="1"/>
          </p:cNvSpPr>
          <p:nvPr>
            <p:ph type="subTitle" idx="1"/>
          </p:nvPr>
        </p:nvSpPr>
        <p:spPr>
          <a:xfrm>
            <a:off x="-1309315" y="3533214"/>
            <a:ext cx="9144000" cy="1655762"/>
          </a:xfrm>
        </p:spPr>
        <p:txBody>
          <a:bodyPr/>
          <a:lstStyle/>
          <a:p>
            <a:r>
              <a:rPr lang="en-US" dirty="0" smtClean="0"/>
              <a:t>Any live cell with fewer than </a:t>
            </a:r>
            <a:r>
              <a:rPr lang="en-US" smtClean="0"/>
              <a:t>two live neighbors dies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5840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85961" y="98719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9" y="49420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2980" y="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281E6-122B-5843-99E6-72C090D88822}" type="datetime4">
              <a:rPr lang="en-US" smtClean="0"/>
              <a:t>July 25, 2017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5</a:t>
            </a:fld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>
            <a:off x="6573078" y="2995432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573078" y="3488413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6573077" y="2498477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6573076" y="3977419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7341705" y="1162229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834686" y="1162228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8297850" y="1162227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8790831" y="1162226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9303207" y="116222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6837090" y="116222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8796294" y="3488412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819778" y="3480463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8322456" y="2494321"/>
            <a:ext cx="492981" cy="492981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8311040" y="3003705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7828514" y="2504895"/>
            <a:ext cx="492981" cy="492981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8825134" y="2498295"/>
            <a:ext cx="492981" cy="492981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itle 1"/>
          <p:cNvSpPr>
            <a:spLocks noGrp="1"/>
          </p:cNvSpPr>
          <p:nvPr>
            <p:ph type="ctrTitle"/>
          </p:nvPr>
        </p:nvSpPr>
        <p:spPr>
          <a:xfrm>
            <a:off x="-2251364" y="1233680"/>
            <a:ext cx="9144000" cy="2387600"/>
          </a:xfrm>
        </p:spPr>
        <p:txBody>
          <a:bodyPr/>
          <a:lstStyle/>
          <a:p>
            <a:r>
              <a:rPr lang="en-US" dirty="0" smtClean="0"/>
              <a:t>Overcrowding</a:t>
            </a:r>
            <a:endParaRPr lang="en-US" dirty="0"/>
          </a:p>
        </p:txBody>
      </p:sp>
      <p:sp>
        <p:nvSpPr>
          <p:cNvPr id="65" name="Subtitle 2"/>
          <p:cNvSpPr>
            <a:spLocks noGrp="1"/>
          </p:cNvSpPr>
          <p:nvPr>
            <p:ph type="subTitle" idx="1"/>
          </p:nvPr>
        </p:nvSpPr>
        <p:spPr>
          <a:xfrm>
            <a:off x="-1246008" y="3533214"/>
            <a:ext cx="9144000" cy="1655762"/>
          </a:xfrm>
        </p:spPr>
        <p:txBody>
          <a:bodyPr/>
          <a:lstStyle/>
          <a:p>
            <a:r>
              <a:rPr lang="en-US" dirty="0" smtClean="0"/>
              <a:t>Any live cell with more </a:t>
            </a:r>
            <a:r>
              <a:rPr lang="en-US" smtClean="0"/>
              <a:t>than three live </a:t>
            </a:r>
            <a:r>
              <a:rPr lang="en-US" dirty="0" smtClean="0"/>
              <a:t>neighbors dies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25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85961" y="98719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9" y="49420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2980" y="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281E6-122B-5843-99E6-72C090D88822}" type="datetime4">
              <a:rPr lang="en-US" smtClean="0"/>
              <a:t>July 25, 2017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6</a:t>
            </a:fld>
            <a:endParaRPr lang="en-US"/>
          </a:p>
        </p:txBody>
      </p:sp>
      <p:sp>
        <p:nvSpPr>
          <p:cNvPr id="64" name="Title 1"/>
          <p:cNvSpPr>
            <a:spLocks noGrp="1"/>
          </p:cNvSpPr>
          <p:nvPr>
            <p:ph type="ctrTitle"/>
          </p:nvPr>
        </p:nvSpPr>
        <p:spPr>
          <a:xfrm>
            <a:off x="-3224757" y="1233680"/>
            <a:ext cx="9144000" cy="2387600"/>
          </a:xfrm>
        </p:spPr>
        <p:txBody>
          <a:bodyPr/>
          <a:lstStyle/>
          <a:p>
            <a:r>
              <a:rPr lang="en-US" dirty="0" smtClean="0"/>
              <a:t>Survival</a:t>
            </a:r>
            <a:endParaRPr lang="en-US" dirty="0"/>
          </a:p>
        </p:txBody>
      </p:sp>
      <p:sp>
        <p:nvSpPr>
          <p:cNvPr id="65" name="Subtitle 2"/>
          <p:cNvSpPr>
            <a:spLocks noGrp="1"/>
          </p:cNvSpPr>
          <p:nvPr>
            <p:ph type="subTitle" idx="1"/>
          </p:nvPr>
        </p:nvSpPr>
        <p:spPr>
          <a:xfrm>
            <a:off x="-1290253" y="3503717"/>
            <a:ext cx="9144000" cy="1655762"/>
          </a:xfrm>
        </p:spPr>
        <p:txBody>
          <a:bodyPr/>
          <a:lstStyle/>
          <a:p>
            <a:r>
              <a:rPr lang="en-US" dirty="0" smtClean="0"/>
              <a:t>Any live cell with two or three live neighbors lives on</a:t>
            </a:r>
            <a:endParaRPr lang="en-US" dirty="0"/>
          </a:p>
        </p:txBody>
      </p:sp>
      <p:cxnSp>
        <p:nvCxnSpPr>
          <p:cNvPr id="28" name="Straight Connector 27"/>
          <p:cNvCxnSpPr/>
          <p:nvPr/>
        </p:nvCxnSpPr>
        <p:spPr>
          <a:xfrm>
            <a:off x="6573078" y="2995432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573078" y="3488413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573077" y="2498477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573076" y="3977419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341705" y="1162229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834686" y="1162228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8297850" y="1162227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8790831" y="1162226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303207" y="116222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837090" y="116222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8796294" y="3488412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7819778" y="3480463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8322456" y="2494321"/>
            <a:ext cx="492981" cy="492981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8311040" y="3003705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7828514" y="2504895"/>
            <a:ext cx="492981" cy="492981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8825134" y="2498295"/>
            <a:ext cx="492981" cy="492981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024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85961" y="98719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9" y="49420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2980" y="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281E6-122B-5843-99E6-72C090D88822}" type="datetime4">
              <a:rPr lang="en-US" smtClean="0"/>
              <a:t>July 25, 2017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7</a:t>
            </a:fld>
            <a:endParaRPr lang="en-US"/>
          </a:p>
        </p:txBody>
      </p:sp>
      <p:sp>
        <p:nvSpPr>
          <p:cNvPr id="64" name="Title 1"/>
          <p:cNvSpPr>
            <a:spLocks noGrp="1"/>
          </p:cNvSpPr>
          <p:nvPr>
            <p:ph type="ctrTitle"/>
          </p:nvPr>
        </p:nvSpPr>
        <p:spPr>
          <a:xfrm>
            <a:off x="-3733800" y="1233680"/>
            <a:ext cx="9144000" cy="2387600"/>
          </a:xfrm>
        </p:spPr>
        <p:txBody>
          <a:bodyPr/>
          <a:lstStyle/>
          <a:p>
            <a:r>
              <a:rPr lang="en-US" dirty="0" smtClean="0"/>
              <a:t>Birth</a:t>
            </a:r>
            <a:endParaRPr lang="en-US" dirty="0"/>
          </a:p>
        </p:txBody>
      </p:sp>
      <p:sp>
        <p:nvSpPr>
          <p:cNvPr id="65" name="Subtitle 2"/>
          <p:cNvSpPr>
            <a:spLocks noGrp="1"/>
          </p:cNvSpPr>
          <p:nvPr>
            <p:ph type="subTitle" idx="1"/>
          </p:nvPr>
        </p:nvSpPr>
        <p:spPr>
          <a:xfrm>
            <a:off x="-1339130" y="3476128"/>
            <a:ext cx="9144000" cy="1655762"/>
          </a:xfrm>
        </p:spPr>
        <p:txBody>
          <a:bodyPr/>
          <a:lstStyle/>
          <a:p>
            <a:r>
              <a:rPr lang="en-US" dirty="0" smtClean="0"/>
              <a:t>Any dead cell </a:t>
            </a:r>
            <a:r>
              <a:rPr lang="en-US" smtClean="0"/>
              <a:t>with three </a:t>
            </a:r>
            <a:r>
              <a:rPr lang="en-US" dirty="0" smtClean="0"/>
              <a:t>live neighbors will be born</a:t>
            </a:r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573078" y="2995432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573078" y="3488413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573077" y="2498477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573076" y="3977419"/>
            <a:ext cx="29552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7341705" y="1162229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34686" y="1162228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297850" y="1162227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790831" y="1162226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9303207" y="116222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837090" y="1162225"/>
            <a:ext cx="0" cy="4159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8796294" y="3488412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819778" y="3480463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8322456" y="2494321"/>
            <a:ext cx="492981" cy="492981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8311040" y="3003705"/>
            <a:ext cx="492981" cy="492981"/>
          </a:xfrm>
          <a:prstGeom prst="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7828514" y="2504895"/>
            <a:ext cx="492981" cy="492981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8825134" y="2498295"/>
            <a:ext cx="492981" cy="492981"/>
          </a:xfrm>
          <a:prstGeom prst="rect">
            <a:avLst/>
          </a:prstGeom>
          <a:solidFill>
            <a:srgbClr val="00B050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8300582" y="1997367"/>
            <a:ext cx="492981" cy="492981"/>
          </a:xfrm>
          <a:prstGeom prst="rect">
            <a:avLst/>
          </a:prstGeom>
          <a:solidFill>
            <a:schemeClr val="accent1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312758" y="3488411"/>
            <a:ext cx="492981" cy="492981"/>
          </a:xfrm>
          <a:prstGeom prst="rect">
            <a:avLst/>
          </a:prstGeom>
          <a:solidFill>
            <a:schemeClr val="accent1"/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44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85961" y="98719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9" y="49420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2980" y="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281E6-122B-5843-99E6-72C090D88822}" type="datetime4">
              <a:rPr lang="en-US" smtClean="0"/>
              <a:t>July 26, 2017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8</a:t>
            </a:fld>
            <a:endParaRPr lang="en-US"/>
          </a:p>
        </p:txBody>
      </p:sp>
      <p:sp>
        <p:nvSpPr>
          <p:cNvPr id="34" name="Subtitle 2"/>
          <p:cNvSpPr>
            <a:spLocks noGrp="1"/>
          </p:cNvSpPr>
          <p:nvPr>
            <p:ph type="subTitle" idx="1"/>
          </p:nvPr>
        </p:nvSpPr>
        <p:spPr>
          <a:xfrm>
            <a:off x="1325137" y="131098"/>
            <a:ext cx="9144000" cy="1655762"/>
          </a:xfrm>
        </p:spPr>
        <p:txBody>
          <a:bodyPr/>
          <a:lstStyle/>
          <a:p>
            <a:pPr algn="l"/>
            <a:r>
              <a:rPr lang="en-US" smtClean="0">
                <a:latin typeface="+mj-lt"/>
              </a:rPr>
              <a:t>Object examples:</a:t>
            </a:r>
            <a:endParaRPr lang="en-US" dirty="0">
              <a:latin typeface="+mj-lt"/>
            </a:endParaRPr>
          </a:p>
        </p:txBody>
      </p:sp>
      <p:sp>
        <p:nvSpPr>
          <p:cNvPr id="35" name="Subtitle 2"/>
          <p:cNvSpPr txBox="1">
            <a:spLocks/>
          </p:cNvSpPr>
          <p:nvPr/>
        </p:nvSpPr>
        <p:spPr>
          <a:xfrm>
            <a:off x="2679395" y="74069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 smtClean="0"/>
              <a:t>Stable:</a:t>
            </a:r>
            <a:endParaRPr lang="en-US" sz="2000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251" y="492981"/>
            <a:ext cx="5279228" cy="856091"/>
          </a:xfrm>
          <a:prstGeom prst="rect">
            <a:avLst/>
          </a:prstGeom>
        </p:spPr>
      </p:pic>
      <p:sp>
        <p:nvSpPr>
          <p:cNvPr id="37" name="Subtitle 2"/>
          <p:cNvSpPr txBox="1">
            <a:spLocks/>
          </p:cNvSpPr>
          <p:nvPr/>
        </p:nvSpPr>
        <p:spPr>
          <a:xfrm>
            <a:off x="2209800" y="2152870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 smtClean="0"/>
              <a:t>Oscillating:</a:t>
            </a:r>
            <a:endParaRPr lang="en-US" sz="2000" dirty="0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437" y="2152888"/>
            <a:ext cx="508000" cy="50800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186" y="2102088"/>
            <a:ext cx="609600" cy="6096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634" y="1833402"/>
            <a:ext cx="1016000" cy="1016000"/>
          </a:xfrm>
          <a:prstGeom prst="rect">
            <a:avLst/>
          </a:prstGeom>
        </p:spPr>
      </p:pic>
      <p:sp>
        <p:nvSpPr>
          <p:cNvPr id="44" name="Subtitle 2"/>
          <p:cNvSpPr txBox="1">
            <a:spLocks/>
          </p:cNvSpPr>
          <p:nvPr/>
        </p:nvSpPr>
        <p:spPr>
          <a:xfrm>
            <a:off x="2643186" y="35601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smtClean="0"/>
              <a:t>Glider:</a:t>
            </a:r>
            <a:endParaRPr lang="en-US" sz="2000" dirty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137" y="3352473"/>
            <a:ext cx="622300" cy="622300"/>
          </a:xfrm>
          <a:prstGeom prst="rect">
            <a:avLst/>
          </a:prstGeom>
        </p:spPr>
      </p:pic>
      <p:sp>
        <p:nvSpPr>
          <p:cNvPr id="46" name="Subtitle 2"/>
          <p:cNvSpPr txBox="1">
            <a:spLocks/>
          </p:cNvSpPr>
          <p:nvPr/>
        </p:nvSpPr>
        <p:spPr>
          <a:xfrm>
            <a:off x="484285" y="4823223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smtClean="0"/>
              <a:t>Special cases </a:t>
            </a:r>
            <a:r>
              <a:rPr lang="en-US" sz="2000" dirty="0" smtClean="0"/>
              <a:t>(f-</a:t>
            </a:r>
            <a:r>
              <a:rPr lang="en-US" sz="2000" dirty="0" err="1" smtClean="0"/>
              <a:t>Pentomino</a:t>
            </a:r>
            <a:r>
              <a:rPr lang="en-US" sz="2000" dirty="0" smtClean="0"/>
              <a:t>):</a:t>
            </a:r>
            <a:endParaRPr lang="en-US" sz="2000" dirty="0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285" y="3800525"/>
            <a:ext cx="3302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3816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85961" y="987190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85959" y="49420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2981" y="98719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2981" y="1480171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650" y="494208"/>
            <a:ext cx="492981" cy="492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23CEC-3318-2247-8993-47CBE5734ECB}" type="datetime4">
              <a:rPr lang="en-US" smtClean="0"/>
              <a:t>July 26, 2017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Embedded Systems Laboratory - Johannes Engler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A2F5C-D66E-154D-BACB-3B5971A088F5}" type="slidenum">
              <a:rPr lang="en-US" smtClean="0"/>
              <a:t>9</a:t>
            </a:fld>
            <a:endParaRPr lang="en-US"/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1676400" y="12747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7775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</TotalTime>
  <Words>514</Words>
  <Application>Microsoft Macintosh PowerPoint</Application>
  <PresentationFormat>Widescreen</PresentationFormat>
  <Paragraphs>128</Paragraphs>
  <Slides>21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</vt:lpstr>
      <vt:lpstr>Calibri Light</vt:lpstr>
      <vt:lpstr>Mangal</vt:lpstr>
      <vt:lpstr>Arial</vt:lpstr>
      <vt:lpstr>Office Theme</vt:lpstr>
      <vt:lpstr>Conway’s Game of Life on FPGA</vt:lpstr>
      <vt:lpstr>What is Conway’s Game of Life?</vt:lpstr>
      <vt:lpstr>PowerPoint Presentation</vt:lpstr>
      <vt:lpstr> Underpopulation</vt:lpstr>
      <vt:lpstr>Overcrowding</vt:lpstr>
      <vt:lpstr>Survival</vt:lpstr>
      <vt:lpstr>Birth</vt:lpstr>
      <vt:lpstr>PowerPoint Presentation</vt:lpstr>
      <vt:lpstr>PowerPoint Presentation</vt:lpstr>
      <vt:lpstr>PowerPoint Presentation</vt:lpstr>
      <vt:lpstr>Process</vt:lpstr>
      <vt:lpstr>PowerPoint Presentation</vt:lpstr>
      <vt:lpstr>Implementation</vt:lpstr>
      <vt:lpstr>PowerPoint Presentation</vt:lpstr>
      <vt:lpstr>Design stupidity?</vt:lpstr>
      <vt:lpstr>PowerPoint Presentation</vt:lpstr>
      <vt:lpstr>PowerPoint Presentation</vt:lpstr>
      <vt:lpstr>Possible Extensions</vt:lpstr>
      <vt:lpstr>PowerPoint Presentation</vt:lpstr>
      <vt:lpstr>Thank you!</vt:lpstr>
      <vt:lpstr>Images: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21</cp:revision>
  <dcterms:created xsi:type="dcterms:W3CDTF">2017-07-25T20:28:21Z</dcterms:created>
  <dcterms:modified xsi:type="dcterms:W3CDTF">2017-07-26T09:33:47Z</dcterms:modified>
</cp:coreProperties>
</file>

<file path=docProps/thumbnail.jpeg>
</file>